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51" r:id="rId3"/>
    <p:sldId id="352" r:id="rId4"/>
    <p:sldId id="353" r:id="rId5"/>
    <p:sldId id="354" r:id="rId6"/>
    <p:sldId id="383" r:id="rId7"/>
    <p:sldId id="384" r:id="rId8"/>
    <p:sldId id="257" r:id="rId9"/>
    <p:sldId id="363" r:id="rId10"/>
    <p:sldId id="367" r:id="rId11"/>
    <p:sldId id="365" r:id="rId12"/>
    <p:sldId id="390" r:id="rId13"/>
    <p:sldId id="387" r:id="rId14"/>
    <p:sldId id="388" r:id="rId15"/>
    <p:sldId id="376" r:id="rId16"/>
    <p:sldId id="378" r:id="rId17"/>
    <p:sldId id="379" r:id="rId18"/>
    <p:sldId id="381" r:id="rId19"/>
    <p:sldId id="382" r:id="rId20"/>
    <p:sldId id="375" r:id="rId21"/>
    <p:sldId id="386" r:id="rId22"/>
    <p:sldId id="380" r:id="rId23"/>
    <p:sldId id="389" r:id="rId24"/>
    <p:sldId id="377" r:id="rId25"/>
    <p:sldId id="369" r:id="rId26"/>
    <p:sldId id="370" r:id="rId27"/>
    <p:sldId id="362" r:id="rId28"/>
    <p:sldId id="364" r:id="rId29"/>
    <p:sldId id="371" r:id="rId30"/>
    <p:sldId id="372" r:id="rId31"/>
    <p:sldId id="374"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90"/>
            <p14:sldId id="387"/>
            <p14:sldId id="388"/>
            <p14:sldId id="376"/>
            <p14:sldId id="378"/>
            <p14:sldId id="379"/>
            <p14:sldId id="381"/>
            <p14:sldId id="382"/>
            <p14:sldId id="375"/>
            <p14:sldId id="386"/>
            <p14:sldId id="380"/>
            <p14:sldId id="389"/>
            <p14:sldId id="377"/>
            <p14:sldId id="369"/>
            <p14:sldId id="370"/>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4F3B"/>
    <a:srgbClr val="548235"/>
    <a:srgbClr val="B84297"/>
    <a:srgbClr val="512BD4"/>
    <a:srgbClr val="5E2C62"/>
    <a:srgbClr val="A5A5A5"/>
    <a:srgbClr val="2C441C"/>
    <a:srgbClr val="2A176F"/>
    <a:srgbClr val="441837"/>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68241" autoAdjust="0"/>
  </p:normalViewPr>
  <p:slideViewPr>
    <p:cSldViewPr snapToGrid="0">
      <p:cViewPr varScale="1">
        <p:scale>
          <a:sx n="77" d="100"/>
          <a:sy n="77" d="100"/>
        </p:scale>
        <p:origin x="1812" y="90"/>
      </p:cViewPr>
      <p:guideLst/>
    </p:cSldViewPr>
  </p:slideViewPr>
  <p:outlineViewPr>
    <p:cViewPr>
      <p:scale>
        <a:sx n="33" d="100"/>
        <a:sy n="33" d="100"/>
      </p:scale>
      <p:origin x="0" y="-417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I started my .NET carrier 20 years ago with .NET Framework 1.0.</a:t>
            </a:r>
          </a:p>
          <a:p>
            <a:r>
              <a:rPr lang="en-US" dirty="0"/>
              <a:t>I worked on various projects like CRM, HR, Finance, Sales, Telecom …</a:t>
            </a:r>
          </a:p>
          <a:p>
            <a:r>
              <a:rPr lang="en-US" dirty="0"/>
              <a:t>And in every new project, we created the generic features of a web app again </a:t>
            </a:r>
            <a:r>
              <a:rPr lang="en-US" dirty="0" err="1"/>
              <a:t>again</a:t>
            </a:r>
            <a:r>
              <a:rPr lang="en-US" dirty="0"/>
              <a:t>.</a:t>
            </a:r>
          </a:p>
          <a:p>
            <a:r>
              <a:rPr lang="en-US" dirty="0"/>
              <a:t>Login, user management, roles, exception handling, audit logging and so on.</a:t>
            </a:r>
          </a:p>
          <a:p>
            <a:endParaRPr lang="en-US" dirty="0"/>
          </a:p>
          <a:p>
            <a:r>
              <a:rPr lang="en-US" dirty="0"/>
              <a:t>And we have created a base application framework which </a:t>
            </a:r>
            <a:r>
              <a:rPr lang="en-US" b="1" dirty="0"/>
              <a:t>covers all the generic features of web apps </a:t>
            </a:r>
            <a:r>
              <a:rPr lang="en-US" dirty="0"/>
              <a:t>and </a:t>
            </a:r>
            <a:r>
              <a:rPr lang="en-US" b="1" dirty="0"/>
              <a:t>especially today’s topic: MULTI-TENANCY</a:t>
            </a:r>
          </a:p>
          <a:p>
            <a:endParaRPr lang="en-US" dirty="0"/>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1F1F1"/>
                </a:solidFill>
                <a:effectLst/>
                <a:latin typeface="Roboto" panose="02000000000000000000" pitchFamily="2" charset="0"/>
              </a:rPr>
              <a:t>The World's FIRST Psychotherapist Chatbot</a:t>
            </a:r>
          </a:p>
          <a:p>
            <a:r>
              <a:rPr lang="en-US" b="0" i="0" dirty="0">
                <a:solidFill>
                  <a:srgbClr val="000000"/>
                </a:solidFill>
                <a:effectLst/>
                <a:latin typeface="Times New Roman" panose="02020603050405020304" pitchFamily="18" charset="0"/>
              </a:rPr>
              <a:t>This early natural language processing program had been written in the mid-1960s at the MIT Artificial Intelligence Laboratory by Joseph </a:t>
            </a:r>
            <a:r>
              <a:rPr lang="en-US" b="0" i="0" dirty="0" err="1">
                <a:solidFill>
                  <a:srgbClr val="000000"/>
                </a:solidFill>
                <a:effectLst/>
                <a:latin typeface="Times New Roman" panose="02020603050405020304" pitchFamily="18" charset="0"/>
              </a:rPr>
              <a:t>Weizenbaum</a:t>
            </a:r>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Using "'pattern matching" and substitution methodology, the program gives canned responses that made early users feel they were talking to someone who understood their input. The program was limited by the scripts that were in the program</a:t>
            </a:r>
          </a:p>
          <a:p>
            <a:r>
              <a:rPr lang="en-US" b="0" i="0" dirty="0">
                <a:solidFill>
                  <a:srgbClr val="111111"/>
                </a:solidFill>
                <a:effectLst/>
                <a:latin typeface="-apple-system"/>
              </a:rPr>
              <a:t>Eliza works by simple </a:t>
            </a:r>
            <a:r>
              <a:rPr lang="en-US" b="1" i="0" dirty="0">
                <a:solidFill>
                  <a:srgbClr val="BCC7D2"/>
                </a:solidFill>
                <a:effectLst/>
                <a:latin typeface="InterVariable"/>
              </a:rPr>
              <a:t>string replacement</a:t>
            </a:r>
            <a:r>
              <a:rPr lang="en-US" b="0" i="0" dirty="0">
                <a:solidFill>
                  <a:srgbClr val="BCC7D2"/>
                </a:solidFill>
                <a:effectLst/>
                <a:latin typeface="InterVariable"/>
              </a:rPr>
              <a:t> and </a:t>
            </a:r>
            <a:r>
              <a:rPr lang="en-US" b="1" i="0" dirty="0">
                <a:solidFill>
                  <a:srgbClr val="BCC7D2"/>
                </a:solidFill>
                <a:effectLst/>
                <a:latin typeface="InterVariable"/>
              </a:rPr>
              <a:t>pattern matching</a:t>
            </a:r>
            <a:r>
              <a:rPr lang="en-US" b="0" i="0" dirty="0">
                <a:solidFill>
                  <a:srgbClr val="BCC7D2"/>
                </a:solidFill>
                <a:effectLst/>
                <a:latin typeface="InterVariable"/>
              </a:rPr>
              <a:t> techniques</a:t>
            </a:r>
            <a:r>
              <a:rPr lang="en-US" b="0" i="0" dirty="0">
                <a:solidFill>
                  <a:srgbClr val="111111"/>
                </a:solidFill>
                <a:effectLst/>
                <a:latin typeface="-apple-system"/>
              </a:rPr>
              <a:t>, and already had people fooled.</a:t>
            </a:r>
          </a:p>
          <a:p>
            <a:endParaRPr lang="en-US" b="1" dirty="0"/>
          </a:p>
          <a:p>
            <a:r>
              <a:rPr lang="en-US" b="1" dirty="0"/>
              <a:t>Eliza </a:t>
            </a:r>
            <a:r>
              <a:rPr lang="en-US" b="1" dirty="0" err="1"/>
              <a:t>ChatBot</a:t>
            </a:r>
            <a:r>
              <a:rPr lang="en-US" b="1" dirty="0"/>
              <a:t> Implementation</a:t>
            </a:r>
          </a:p>
          <a:p>
            <a:r>
              <a:rPr lang="tr-TR" dirty="0"/>
              <a:t>https://web.njit.edu/~ronkowit/eliza.html</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97988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notlarınızı düzeltilmiş ve eksikleri tamamlanmış haliyle, daha akıcı ve anlaşılır bir hale getirdim:</a:t>
            </a:r>
          </a:p>
          <a:p>
            <a:r>
              <a:rPr lang="tr-TR" b="1" dirty="0"/>
              <a:t>Tarih boyunca mühendislik ve teknoloji devrimleri</a:t>
            </a:r>
            <a:endParaRPr lang="tr-TR" dirty="0"/>
          </a:p>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AI, artık sadece bilim kurgu değil, hayatımızın merkezinde.</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yazılımın gelişimini doğru yıllarla güncelleyerek daha net ve gerçekçi bir şekilde düzelttim:</a:t>
            </a:r>
          </a:p>
          <a:p>
            <a:r>
              <a:rPr lang="tr-TR" b="1" dirty="0"/>
              <a:t>Yazılımın Geçirdiği Evrimler</a:t>
            </a:r>
          </a:p>
          <a:p>
            <a:r>
              <a:rPr lang="tr-TR" dirty="0"/>
              <a:t>Teknolojinin gelişmesiyle yazılım da evrim geçirdi. Gelin, yazılım tarihine birlikte göz atalım:</a:t>
            </a:r>
          </a:p>
          <a:p>
            <a:r>
              <a:rPr lang="tr-TR" b="1" dirty="0"/>
              <a:t>🟢 1940’lar – Makine Dili Dönemi</a:t>
            </a:r>
          </a:p>
          <a:p>
            <a:pPr>
              <a:buFont typeface="Arial" panose="020B0604020202020204" pitchFamily="34" charset="0"/>
              <a:buChar char="•"/>
            </a:pPr>
            <a:r>
              <a:rPr lang="tr-TR" b="1" dirty="0"/>
              <a:t>İlk bilgisayarlar (ENIAC gibi) devasa boyutlardaydı ve yalnızca 0 ve 1 ile programlanıyordu.</a:t>
            </a:r>
            <a:endParaRPr lang="tr-TR" dirty="0"/>
          </a:p>
          <a:p>
            <a:pPr>
              <a:buFont typeface="Arial" panose="020B0604020202020204" pitchFamily="34" charset="0"/>
              <a:buChar char="•"/>
            </a:pPr>
            <a:r>
              <a:rPr lang="tr-TR" dirty="0"/>
              <a:t>Basit bir </a:t>
            </a:r>
            <a:r>
              <a:rPr lang="tr-TR" b="1" dirty="0"/>
              <a:t>toplama işlemi bile onlarca satır kod gerektiriyordu</a:t>
            </a:r>
            <a:r>
              <a:rPr lang="tr-TR" dirty="0"/>
              <a:t>.</a:t>
            </a:r>
          </a:p>
          <a:p>
            <a:pPr>
              <a:buFont typeface="Arial" panose="020B0604020202020204" pitchFamily="34" charset="0"/>
              <a:buChar char="•"/>
            </a:pPr>
            <a:r>
              <a:rPr lang="tr-TR" dirty="0"/>
              <a:t>Örnek: 0101 0010 1010 1101 gibi </a:t>
            </a:r>
            <a:r>
              <a:rPr lang="tr-TR" b="1" dirty="0"/>
              <a:t>binary kodlarla çalışılıyordu</a:t>
            </a:r>
            <a:r>
              <a:rPr lang="tr-TR" dirty="0"/>
              <a:t>.</a:t>
            </a:r>
          </a:p>
          <a:p>
            <a:pPr>
              <a:buFont typeface="Arial" panose="020B0604020202020204" pitchFamily="34" charset="0"/>
              <a:buChar char="•"/>
            </a:pPr>
            <a:r>
              <a:rPr lang="tr-TR" b="1" dirty="0"/>
              <a:t>Her işlemci farklı komut setlerine sahipti</a:t>
            </a:r>
            <a:r>
              <a:rPr lang="tr-TR" dirty="0"/>
              <a:t>, yani bir bilgisayarda yazılan programı başka bir bilgisayara taşımak neredeyse imkânsızdı.</a:t>
            </a:r>
          </a:p>
          <a:p>
            <a:r>
              <a:rPr lang="tr-TR" b="1" dirty="0"/>
              <a:t>🟢 1950’ler – Assembly Dönemi</a:t>
            </a:r>
          </a:p>
          <a:p>
            <a:pPr>
              <a:buFont typeface="Arial" panose="020B0604020202020204" pitchFamily="34" charset="0"/>
              <a:buChar char="•"/>
            </a:pPr>
            <a:r>
              <a:rPr lang="tr-TR" b="1" dirty="0"/>
              <a:t>Makine dilinin karmaşıklığını azaltmak için</a:t>
            </a:r>
            <a:r>
              <a:rPr lang="tr-TR" dirty="0"/>
              <a:t> daha anlaşılır komutlar geliştirildi.</a:t>
            </a:r>
          </a:p>
          <a:p>
            <a:pPr>
              <a:buFont typeface="Arial" panose="020B0604020202020204" pitchFamily="34" charset="0"/>
              <a:buChar char="•"/>
            </a:pPr>
            <a:r>
              <a:rPr lang="tr-TR" b="1" dirty="0"/>
              <a:t>MOV AX, BX gibi düşük seviyeli ama okunabilir komutlar</a:t>
            </a:r>
            <a:r>
              <a:rPr lang="tr-TR" dirty="0"/>
              <a:t> kullanılmaya başlandı.</a:t>
            </a:r>
          </a:p>
          <a:p>
            <a:pPr>
              <a:buFont typeface="Arial" panose="020B0604020202020204" pitchFamily="34" charset="0"/>
              <a:buChar char="•"/>
            </a:pPr>
            <a:r>
              <a:rPr lang="tr-TR" dirty="0"/>
              <a:t>Örnek: MOV AX, 5 ; AX register'ına 5 değerini yükle ADD AX, 3 ; AX register'ındaki değere 3 ekle </a:t>
            </a:r>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PRINT *, "Merhaba Dünya" </a:t>
            </a:r>
          </a:p>
          <a:p>
            <a:r>
              <a:rPr lang="tr-TR" b="1" dirty="0"/>
              <a:t>🟢 1970’ler – C Dili Dönemi</a:t>
            </a:r>
          </a:p>
          <a:p>
            <a:pPr>
              <a:buFont typeface="Arial" panose="020B0604020202020204" pitchFamily="34" charset="0"/>
              <a:buChar char="•"/>
            </a:pPr>
            <a:r>
              <a:rPr lang="tr-TR" b="1" dirty="0"/>
              <a:t>C dili, UNIX işletim sistemini geliştirmek için yaratıldı ve popüler hale geldi.</a:t>
            </a:r>
            <a:endParaRPr lang="tr-TR" dirty="0"/>
          </a:p>
          <a:p>
            <a:pPr>
              <a:buFont typeface="Arial" panose="020B0604020202020204" pitchFamily="34" charset="0"/>
              <a:buChar char="•"/>
            </a:pPr>
            <a:r>
              <a:rPr lang="tr-TR" dirty="0"/>
              <a:t>İşlemciden bağımsız çalışabilen, taşınabilir kodlar yazmak mümkün oldu.</a:t>
            </a:r>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r>
              <a:rPr lang="tr-TR" dirty="0"/>
              <a:t> (örneğin, araba, kullanıcı, sipariş vb.).</a:t>
            </a:r>
          </a:p>
          <a:p>
            <a:pPr>
              <a:buFont typeface="Arial" panose="020B0604020202020204" pitchFamily="34" charset="0"/>
              <a:buChar char="•"/>
            </a:pPr>
            <a:r>
              <a:rPr lang="tr-TR" dirty="0"/>
              <a:t>Örnek: class Araba { int hiz; void hizlan() { hiz += 10; } }; </a:t>
            </a:r>
          </a:p>
          <a:p>
            <a:r>
              <a:rPr lang="tr-TR" b="1" dirty="0"/>
              <a:t>🟢 1990’lar – Java / .NET Dönemi</a:t>
            </a:r>
          </a:p>
          <a:p>
            <a:pPr>
              <a:buFont typeface="Arial" panose="020B0604020202020204" pitchFamily="34" charset="0"/>
              <a:buChar char="•"/>
            </a:pPr>
            <a:r>
              <a:rPr lang="tr-TR" b="1" dirty="0"/>
              <a:t>Java ve .NET framework’leri ortaya çıktı.</a:t>
            </a:r>
            <a:endParaRPr lang="tr-TR" dirty="0"/>
          </a:p>
          <a:p>
            <a:pPr>
              <a:buFont typeface="Arial" panose="020B0604020202020204" pitchFamily="34" charset="0"/>
              <a:buChar char="•"/>
            </a:pPr>
            <a:r>
              <a:rPr lang="tr-TR" b="1" dirty="0"/>
              <a:t>Garbage Collection (çöp toplayıcı) sayesinde hafıza yönetimi otomatik hale geldi.</a:t>
            </a:r>
            <a:endParaRPr lang="tr-TR" dirty="0"/>
          </a:p>
          <a:p>
            <a:pPr>
              <a:buFont typeface="Arial" panose="020B0604020202020204" pitchFamily="34" charset="0"/>
              <a:buChar char="•"/>
            </a:pPr>
            <a:r>
              <a:rPr lang="tr-TR" b="1" dirty="0"/>
              <a:t>Platform bağımsız kodlar yazılabiliyordu.</a:t>
            </a:r>
            <a:endParaRPr lang="tr-TR" dirty="0"/>
          </a:p>
          <a:p>
            <a:pPr>
              <a:buFont typeface="Arial" panose="020B0604020202020204" pitchFamily="34" charset="0"/>
              <a:buChar char="•"/>
            </a:pPr>
            <a:r>
              <a:rPr lang="tr-TR" b="1" dirty="0"/>
              <a:t>Web uygulamaları hızla yaygınlaşmaya başladı.</a:t>
            </a:r>
            <a:endParaRPr lang="tr-TR" dirty="0"/>
          </a:p>
          <a:p>
            <a:r>
              <a:rPr lang="tr-TR" b="1" dirty="0"/>
              <a:t>🟢 2000’ler – Web ve Mobil Geliştirme Dönemi</a:t>
            </a:r>
          </a:p>
          <a:p>
            <a:pPr>
              <a:buFont typeface="Arial" panose="020B0604020202020204" pitchFamily="34" charset="0"/>
              <a:buChar char="•"/>
            </a:pPr>
            <a:r>
              <a:rPr lang="tr-TR" b="1" dirty="0"/>
              <a:t>Web programlamada PHP, JavaScript ve Ruby gibi diller popüler oldu.</a:t>
            </a:r>
            <a:endParaRPr lang="tr-TR" dirty="0"/>
          </a:p>
          <a:p>
            <a:pPr>
              <a:buFont typeface="Arial" panose="020B0604020202020204" pitchFamily="34" charset="0"/>
              <a:buChar char="•"/>
            </a:pPr>
            <a:r>
              <a:rPr lang="tr-TR" b="1" dirty="0"/>
              <a:t>Mobil uygulamalar yükselişe geçti (iOS ve Android geliştirme başladı).</a:t>
            </a:r>
            <a:endParaRPr lang="tr-TR" dirty="0"/>
          </a:p>
          <a:p>
            <a:pPr>
              <a:buFont typeface="Arial" panose="020B0604020202020204" pitchFamily="34" charset="0"/>
              <a:buChar char="•"/>
            </a:pPr>
            <a:r>
              <a:rPr lang="tr-TR" b="1" dirty="0"/>
              <a:t>Framework’ler sayesinde birçok şeyi sıfırdan yazmak yerine hazır çözümler kullanılmaya başlandı.</a:t>
            </a:r>
            <a:endParaRPr lang="tr-TR" dirty="0"/>
          </a:p>
          <a:p>
            <a:r>
              <a:rPr lang="tr-TR" b="1" dirty="0"/>
              <a:t>🟢 2010’lar – JavaScript / Python Dönemi</a:t>
            </a:r>
          </a:p>
          <a:p>
            <a:pPr>
              <a:buFont typeface="Arial" panose="020B0604020202020204" pitchFamily="34" charset="0"/>
              <a:buChar char="•"/>
            </a:pPr>
            <a:r>
              <a:rPr lang="tr-TR" b="1" dirty="0"/>
              <a:t>JavaScript, React ve Node.js ile web’in kralı oldu.</a:t>
            </a:r>
            <a:endParaRPr lang="tr-TR" dirty="0"/>
          </a:p>
          <a:p>
            <a:pPr>
              <a:buFont typeface="Arial" panose="020B0604020202020204" pitchFamily="34" charset="0"/>
              <a:buChar char="•"/>
            </a:pPr>
            <a:r>
              <a:rPr lang="tr-TR" b="1" dirty="0"/>
              <a:t>Python, makine öğrenmesi ve veri bilimiyle zirveye çıktı.</a:t>
            </a:r>
            <a:endParaRPr lang="tr-TR" dirty="0"/>
          </a:p>
          <a:p>
            <a:pPr>
              <a:buFont typeface="Arial" panose="020B0604020202020204" pitchFamily="34" charset="0"/>
              <a:buChar char="•"/>
            </a:pPr>
            <a:r>
              <a:rPr lang="tr-TR" b="1" dirty="0"/>
              <a:t>npm / pip gibi paket yöneticileri sayesinde herkesin kullanabileceği hazır kütüphaneler oluştu.</a:t>
            </a:r>
            <a:endParaRPr lang="tr-TR" dirty="0"/>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1" dirty="0"/>
              <a:t>İlk AI destekli kod tahmini, Google Klavye’nin sonraki kelimeyi tahmin etmesiyle hayatımıza girdi.</a:t>
            </a:r>
            <a:endParaRPr lang="tr-TR" dirty="0"/>
          </a:p>
          <a:p>
            <a:pPr>
              <a:buFont typeface="Arial" panose="020B0604020202020204" pitchFamily="34" charset="0"/>
              <a:buChar char="•"/>
            </a:pPr>
            <a:r>
              <a:rPr lang="tr-TR" b="1" dirty="0"/>
              <a:t>GitHub Copilot, Cursor, Replit, WindSurf, Bolt</a:t>
            </a:r>
            <a:r>
              <a:rPr lang="tr-TR" dirty="0"/>
              <a:t> gibi AI araçları artık kod yazıyor, düzeltiyor, editliyor.</a:t>
            </a:r>
          </a:p>
          <a:p>
            <a:pPr>
              <a:buFont typeface="Arial" panose="020B0604020202020204" pitchFamily="34" charset="0"/>
              <a:buChar char="•"/>
            </a:pPr>
            <a:r>
              <a:rPr lang="tr-TR" b="1" dirty="0"/>
              <a:t>ChatGPT, Claude, DeepSeek gibi modellerle</a:t>
            </a:r>
            <a:r>
              <a:rPr lang="tr-TR" dirty="0"/>
              <a:t> insanlar </a:t>
            </a:r>
            <a:r>
              <a:rPr lang="tr-TR" b="1" dirty="0"/>
              <a:t>doğal dilde konuşarak</a:t>
            </a:r>
            <a:r>
              <a:rPr lang="tr-TR" dirty="0"/>
              <a:t> kod yazdırabiliyor.</a:t>
            </a:r>
          </a:p>
          <a:p>
            <a:pPr>
              <a:buFont typeface="Arial" panose="020B0604020202020204" pitchFamily="34" charset="0"/>
              <a:buChar char="•"/>
            </a:pPr>
            <a:r>
              <a:rPr lang="tr-TR" dirty="0"/>
              <a:t>Örnek:</a:t>
            </a:r>
            <a:br>
              <a:rPr lang="tr-TR" dirty="0"/>
            </a:br>
            <a:r>
              <a:rPr lang="tr-TR" dirty="0"/>
              <a:t>"Bir görselin renk paletlerini bulan bir React projesi yaz" dediğimizde </a:t>
            </a:r>
            <a:r>
              <a:rPr lang="tr-TR" b="1" dirty="0"/>
              <a:t>AI baştan sona projeyi oluşturuyor</a:t>
            </a:r>
            <a:r>
              <a:rPr lang="tr-TR" dirty="0"/>
              <a:t>.</a:t>
            </a:r>
          </a:p>
          <a:p>
            <a:r>
              <a:rPr lang="tr-TR" b="1" dirty="0"/>
              <a:t>🔵 2025-2030 – AI Odaklı Sistem Tasarımı</a:t>
            </a:r>
          </a:p>
          <a:p>
            <a:pPr>
              <a:buFont typeface="Arial" panose="020B0604020202020204" pitchFamily="34" charset="0"/>
              <a:buChar char="•"/>
            </a:pPr>
            <a:r>
              <a:rPr lang="tr-TR" b="1" dirty="0"/>
              <a:t>Kod yazmak yerine, sistemleri tasarlıyor olacağız.</a:t>
            </a:r>
            <a:endParaRPr lang="tr-TR" dirty="0"/>
          </a:p>
          <a:p>
            <a:pPr>
              <a:buFont typeface="Arial" panose="020B0604020202020204" pitchFamily="34" charset="0"/>
              <a:buChar char="•"/>
            </a:pPr>
            <a:r>
              <a:rPr lang="tr-TR" b="1" dirty="0"/>
              <a:t>AI, doğrudan isteklerimizi anlamaya başlayacak.</a:t>
            </a:r>
            <a:endParaRPr lang="tr-TR" dirty="0"/>
          </a:p>
          <a:p>
            <a:pPr>
              <a:buFont typeface="Arial" panose="020B0604020202020204" pitchFamily="34" charset="0"/>
              <a:buChar char="•"/>
            </a:pPr>
            <a:r>
              <a:rPr lang="tr-TR" dirty="0"/>
              <a:t>Örnek bir diyalog:</a:t>
            </a:r>
            <a:br>
              <a:rPr lang="tr-TR" dirty="0"/>
            </a:br>
            <a:r>
              <a:rPr lang="tr-TR" b="1" dirty="0"/>
              <a:t>İnsan</a:t>
            </a:r>
            <a:r>
              <a:rPr lang="tr-TR" dirty="0"/>
              <a:t>: Bana bir e-ticaret sitesi geliştir</a:t>
            </a:r>
          </a:p>
          <a:p>
            <a:pPr marL="742950" lvl="1" indent="-285750">
              <a:buFont typeface="Arial" panose="020B0604020202020204" pitchFamily="34" charset="0"/>
              <a:buChar char="•"/>
            </a:pPr>
            <a:r>
              <a:rPr lang="tr-TR" dirty="0"/>
              <a:t>Üyelik sistemi olsun</a:t>
            </a:r>
          </a:p>
          <a:p>
            <a:pPr marL="742950" lvl="1" indent="-285750">
              <a:buFont typeface="Arial" panose="020B0604020202020204" pitchFamily="34" charset="0"/>
              <a:buChar char="•"/>
            </a:pPr>
            <a:r>
              <a:rPr lang="tr-TR" dirty="0"/>
              <a:t>Sepete ürün eklenebilsin</a:t>
            </a:r>
          </a:p>
          <a:p>
            <a:pPr marL="742950" lvl="1" indent="-285750">
              <a:buFont typeface="Arial" panose="020B0604020202020204" pitchFamily="34" charset="0"/>
              <a:buChar char="•"/>
            </a:pPr>
            <a:r>
              <a:rPr lang="tr-TR" dirty="0"/>
              <a:t>Stripe ile ödeme entegrasyonu yapılsın</a:t>
            </a:r>
          </a:p>
          <a:p>
            <a:pPr marL="742950" lvl="1" indent="-285750">
              <a:buFont typeface="Arial" panose="020B0604020202020204" pitchFamily="34" charset="0"/>
              <a:buChar char="•"/>
            </a:pPr>
            <a:r>
              <a:rPr lang="tr-TR" dirty="0"/>
              <a:t>Stok takibi olsun</a:t>
            </a:r>
          </a:p>
          <a:p>
            <a:pPr marL="742950" lvl="1" indent="-285750">
              <a:buFont typeface="Arial" panose="020B0604020202020204" pitchFamily="34" charset="0"/>
              <a:buChar char="•"/>
            </a:pPr>
            <a:r>
              <a:rPr lang="tr-TR" dirty="0"/>
              <a:t>Fiyatlar TL ve USD olarak gösterilsin</a:t>
            </a:r>
          </a:p>
          <a:p>
            <a:pPr>
              <a:buFont typeface="Arial" panose="020B0604020202020204" pitchFamily="34" charset="0"/>
              <a:buChar char="•"/>
            </a:pPr>
            <a:r>
              <a:rPr lang="tr-TR" b="1" dirty="0"/>
              <a:t>AI</a:t>
            </a:r>
            <a:r>
              <a:rPr lang="tr-TR" dirty="0"/>
              <a:t>: Tamam, sistemi kuruyorum. Hangi bulut servis sağlayıcısını tercih edersiniz?</a:t>
            </a:r>
          </a:p>
          <a:p>
            <a:pPr>
              <a:buFont typeface="Arial" panose="020B0604020202020204" pitchFamily="34" charset="0"/>
              <a:buChar char="•"/>
            </a:pPr>
            <a:r>
              <a:rPr lang="tr-TR" b="1" dirty="0"/>
              <a:t>İnsan</a:t>
            </a:r>
            <a:r>
              <a:rPr lang="tr-TR" dirty="0"/>
              <a:t>: AWS kullan, aylık trafik beklentim 100k kullanıcı</a:t>
            </a:r>
          </a:p>
          <a:p>
            <a:pPr>
              <a:buFont typeface="Arial" panose="020B0604020202020204" pitchFamily="34" charset="0"/>
              <a:buChar char="•"/>
            </a:pPr>
            <a:r>
              <a:rPr lang="tr-TR" b="1" dirty="0"/>
              <a:t>AI</a:t>
            </a:r>
            <a:r>
              <a:rPr lang="tr-TR" dirty="0"/>
              <a:t>: Tamam, şunları da yapmamız lazım:</a:t>
            </a:r>
          </a:p>
          <a:p>
            <a:pPr marL="742950" lvl="1" indent="-285750">
              <a:buFont typeface="Arial" panose="020B0604020202020204" pitchFamily="34" charset="0"/>
              <a:buChar char="•"/>
            </a:pPr>
            <a:r>
              <a:rPr lang="tr-TR" dirty="0"/>
              <a:t>Auth için Cognito</a:t>
            </a:r>
          </a:p>
          <a:p>
            <a:pPr marL="742950" lvl="1" indent="-285750">
              <a:buFont typeface="Arial" panose="020B0604020202020204" pitchFamily="34" charset="0"/>
              <a:buChar char="•"/>
            </a:pPr>
            <a:r>
              <a:rPr lang="tr-TR" dirty="0"/>
              <a:t>Veritabanı için DynamoDB</a:t>
            </a:r>
          </a:p>
          <a:p>
            <a:pPr marL="742950" lvl="1" indent="-285750">
              <a:buFont typeface="Arial" panose="020B0604020202020204" pitchFamily="34" charset="0"/>
              <a:buChar char="•"/>
            </a:pPr>
            <a:r>
              <a:rPr lang="tr-TR" dirty="0"/>
              <a:t>CDN için CloudFront</a:t>
            </a:r>
          </a:p>
          <a:p>
            <a:pPr marL="742950" lvl="1" indent="-285750">
              <a:buFont typeface="Arial" panose="020B0604020202020204" pitchFamily="34" charset="0"/>
              <a:buChar char="•"/>
            </a:pPr>
            <a:r>
              <a:rPr lang="tr-TR" dirty="0"/>
              <a:t>API Gateway ve Lambda</a:t>
            </a:r>
          </a:p>
          <a:p>
            <a:r>
              <a:rPr lang="tr-TR" b="1" dirty="0"/>
              <a:t>🔵 2030 ve Sonrası – AI-First Yazılım Geliştirme</a:t>
            </a:r>
          </a:p>
          <a:p>
            <a:pPr>
              <a:buFont typeface="Arial" panose="020B0604020202020204" pitchFamily="34" charset="0"/>
              <a:buChar char="•"/>
            </a:pPr>
            <a:r>
              <a:rPr lang="tr-TR" b="1" dirty="0"/>
              <a:t>Kod yazmak yerine sadece ne istediğimizi söyleyeceğimiz bir döneme giriyoruz.</a:t>
            </a:r>
            <a:endParaRPr lang="tr-TR" dirty="0"/>
          </a:p>
          <a:p>
            <a:pPr>
              <a:buFont typeface="Arial" panose="020B0604020202020204" pitchFamily="34" charset="0"/>
              <a:buChar char="•"/>
            </a:pPr>
            <a:r>
              <a:rPr lang="tr-TR" b="1" dirty="0"/>
              <a:t>Klavye ve ekran bile eski bir teknoloji haline gelebilir.</a:t>
            </a:r>
            <a:endParaRPr lang="tr-TR" dirty="0"/>
          </a:p>
          <a:p>
            <a:pPr>
              <a:buFont typeface="Arial" panose="020B0604020202020204" pitchFamily="34" charset="0"/>
              <a:buChar char="•"/>
            </a:pPr>
            <a:r>
              <a:rPr lang="tr-TR" b="1" dirty="0"/>
              <a:t>Hologram, AR (artırılmış gerçeklik) ve VR (sanal gerçeklik) arayüzleri</a:t>
            </a:r>
            <a:r>
              <a:rPr lang="tr-TR" dirty="0"/>
              <a:t> programlama dünyasını değiştirebilir.</a:t>
            </a:r>
          </a:p>
          <a:p>
            <a:pPr>
              <a:buFont typeface="Arial" panose="020B0604020202020204" pitchFamily="34" charset="0"/>
              <a:buChar char="•"/>
            </a:pPr>
            <a:r>
              <a:rPr lang="tr-TR" b="1" dirty="0"/>
              <a:t>AI, sadece kod yazmakla kalmayacak, proaktif olarak önerilerde bulunup hataları düzeltecek.</a:t>
            </a:r>
            <a:endParaRPr lang="tr-TR" dirty="0"/>
          </a:p>
          <a:p>
            <a:r>
              <a:rPr lang="tr-TR" dirty="0"/>
              <a:t>Örneğin:</a:t>
            </a:r>
          </a:p>
          <a:p>
            <a:r>
              <a:rPr lang="tr-TR" b="1" dirty="0"/>
              <a:t>İnsan</a:t>
            </a:r>
            <a:r>
              <a:rPr lang="tr-TR" dirty="0"/>
              <a:t>: Bana bir kişisel asistan yap.</a:t>
            </a:r>
            <a:br>
              <a:rPr lang="tr-TR" dirty="0"/>
            </a:br>
            <a:r>
              <a:rPr lang="tr-TR" b="1" dirty="0"/>
              <a:t>AI</a:t>
            </a:r>
            <a:r>
              <a:rPr lang="tr-TR" dirty="0"/>
              <a:t>: Hangi platformda çalışmasını istiyorsun?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r>
              <a:rPr lang="tr-TR" b="1" dirty="0"/>
              <a:t>Sonuç</a:t>
            </a:r>
          </a:p>
          <a:p>
            <a:r>
              <a:rPr lang="tr-TR" dirty="0"/>
              <a:t>Yazılım mühendisliği </a:t>
            </a:r>
            <a:r>
              <a:rPr lang="tr-TR" b="1" dirty="0"/>
              <a:t>makine kodlarından yapay zekâ destekli geliştirmeye</a:t>
            </a:r>
            <a:r>
              <a:rPr lang="tr-TR" dirty="0"/>
              <a:t> kadar büyük bir dönüşüm geçirdi. 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r>
              <a:rPr lang="tr-TR" dirty="0"/>
              <a:t>Bu versiyon </a:t>
            </a:r>
            <a:r>
              <a:rPr lang="tr-TR" b="1" dirty="0"/>
              <a:t>tarihler açısından daha doğru</a:t>
            </a:r>
            <a:r>
              <a:rPr lang="tr-TR" dirty="0"/>
              <a:t> ve </a:t>
            </a:r>
            <a:r>
              <a:rPr lang="tr-TR" b="1" dirty="0"/>
              <a:t>akıcı bir anlatım</a:t>
            </a:r>
            <a:r>
              <a:rPr lang="tr-TR" dirty="0"/>
              <a:t> sunuyor. Grafikle de desteklemek istersen, önceki gibi bir zaman çizelgesi oluşturabiliriz! 😊</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Geleneksel SaaS ’ı “veritabanı üzerinde ince bir UI katmanı” 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dirty="0"/>
              <a:t>SaaS şirketleri için yol ayrımı net: Ya yapay zekâya uyum sağlayarak değerlerini yeniden tanımlayacaklar ya da rekabetin gerisinde kalacaklar. </a:t>
            </a:r>
            <a:endParaRPr lang="en-US"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fintech şirketidir. </a:t>
            </a:r>
            <a:r>
              <a:rPr lang="tr-TR" b="1" dirty="0"/>
              <a:t>2021</a:t>
            </a:r>
            <a:r>
              <a:rPr lang="tr-TR" dirty="0"/>
              <a:t> yılında şirketin değeri 45,6 milyar dolara ulaşarak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25</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endParaRPr lang="en-US" dirty="0"/>
          </a:p>
          <a:p>
            <a:endParaRPr lang="en-US" dirty="0"/>
          </a:p>
          <a:p>
            <a:r>
              <a:rPr lang="en-US" dirty="0"/>
              <a:t>AI is now accessible to </a:t>
            </a:r>
            <a:r>
              <a:rPr lang="en-US" b="1" dirty="0"/>
              <a:t>all</a:t>
            </a:r>
            <a:r>
              <a:rPr lang="en-US" dirty="0"/>
              <a:t> developers, not just AI experts. With tools like ML.NET, OpenAI,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(Microsoft’s Machine Learning framework)</a:t>
            </a:r>
            <a:r>
              <a:rPr lang="en-US" dirty="0"/>
              <a:t> —Custom machine learning models for .NET developers.</a:t>
            </a:r>
          </a:p>
          <a:p>
            <a:pPr>
              <a:buFont typeface="Arial" panose="020B0604020202020204" pitchFamily="34" charset="0"/>
              <a:buChar char="•"/>
            </a:pPr>
            <a:r>
              <a:rPr lang="tr-TR" dirty="0"/>
              <a:t>Allows .NET developers to create custom ML models.</a:t>
            </a:r>
          </a:p>
          <a:p>
            <a:pPr>
              <a:buFont typeface="Arial" panose="020B0604020202020204" pitchFamily="34" charset="0"/>
              <a:buChar char="•"/>
            </a:pPr>
            <a:r>
              <a:rPr lang="tr-TR" dirty="0"/>
              <a:t>Useful for tasks like text classification, anomaly detection, and recommendation systems.</a:t>
            </a:r>
          </a:p>
          <a:p>
            <a:pPr>
              <a:buFont typeface="Arial" panose="020B0604020202020204" pitchFamily="34" charset="0"/>
              <a:buChar char="•"/>
            </a:pPr>
            <a:r>
              <a:rPr lang="tr-TR" dirty="0"/>
              <a:t>Best for developers who need full control over their models.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OpenAI API</a:t>
            </a:r>
            <a:r>
              <a:rPr lang="tr-TR" dirty="0"/>
              <a:t> (Pre-trained AI models like GPT &amp; DALL·E)</a:t>
            </a:r>
            <a:r>
              <a:rPr lang="en-US" dirty="0"/>
              <a:t> —Pre-trained AI models for text, image, and code generation.</a:t>
            </a:r>
          </a:p>
          <a:p>
            <a:pPr>
              <a:buFont typeface="Arial" panose="020B0604020202020204" pitchFamily="34" charset="0"/>
              <a:buChar char="•"/>
            </a:pPr>
            <a:r>
              <a:rPr lang="tr-TR" dirty="0"/>
              <a:t>Provides powerful AI models without needing to train them from scratch.</a:t>
            </a:r>
          </a:p>
          <a:p>
            <a:pPr>
              <a:buFont typeface="Arial" panose="020B0604020202020204" pitchFamily="34" charset="0"/>
              <a:buChar char="•"/>
            </a:pPr>
            <a:r>
              <a:rPr lang="tr-TR" dirty="0"/>
              <a:t>Useful for natural language processing, text summarization, and image generation.</a:t>
            </a:r>
          </a:p>
          <a:p>
            <a:pPr>
              <a:buFont typeface="Arial" panose="020B0604020202020204" pitchFamily="34" charset="0"/>
              <a:buChar char="•"/>
            </a:pPr>
            <a:r>
              <a:rPr lang="tr-TR" dirty="0"/>
              <a:t>Best for developers who want quick AI integration with minimal effort.</a:t>
            </a:r>
          </a:p>
          <a:p>
            <a:endParaRPr lang="en-US" b="1" dirty="0"/>
          </a:p>
          <a:p>
            <a:r>
              <a:rPr lang="tr-TR" b="1" dirty="0"/>
              <a:t>Azure AI</a:t>
            </a:r>
            <a:r>
              <a:rPr lang="tr-TR" dirty="0"/>
              <a:t> (Microsoft’s cloud AI services)</a:t>
            </a:r>
            <a:r>
              <a:rPr lang="en-US" dirty="0"/>
              <a:t>ଇ—Cloud-based AI services for vision, speech, and decision-making</a:t>
            </a:r>
            <a:endParaRPr lang="tr-TR" dirty="0"/>
          </a:p>
          <a:p>
            <a:pPr>
              <a:buFont typeface="Arial" panose="020B0604020202020204" pitchFamily="34" charset="0"/>
              <a:buChar char="•"/>
            </a:pPr>
            <a:r>
              <a:rPr lang="tr-TR" dirty="0"/>
              <a:t>Offers AI-powered APIs for vision, speech, language, and decision-making.</a:t>
            </a:r>
          </a:p>
          <a:p>
            <a:pPr>
              <a:buFont typeface="Arial" panose="020B0604020202020204" pitchFamily="34" charset="0"/>
              <a:buChar char="•"/>
            </a:pPr>
            <a:r>
              <a:rPr lang="tr-TR" dirty="0"/>
              <a:t>Useful for enterprise applications, chatbots, and real-time AI-driven services.</a:t>
            </a:r>
          </a:p>
          <a:p>
            <a:pPr>
              <a:buFont typeface="Arial" panose="020B0604020202020204" pitchFamily="34" charset="0"/>
              <a:buChar char="•"/>
            </a:pPr>
            <a:r>
              <a:rPr lang="tr-TR" dirty="0"/>
              <a:t>Best for businesses looking for scalable AI solutions.</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Multi-tenant but monolith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Bu teste “Turing” </a:t>
            </a:r>
            <a:r>
              <a:rPr lang="en-US" b="0" i="0" dirty="0" err="1">
                <a:solidFill>
                  <a:srgbClr val="223548"/>
                </a:solidFill>
                <a:effectLst/>
                <a:latin typeface="72Brand"/>
              </a:rPr>
              <a:t>dedi</a:t>
            </a:r>
            <a:r>
              <a:rPr lang="en-US" b="0" i="0" dirty="0">
                <a:solidFill>
                  <a:srgbClr val="223548"/>
                </a:solidFill>
                <a:effectLst/>
                <a:latin typeface="72Brand"/>
              </a:rPr>
              <a:t>.</a:t>
            </a:r>
          </a:p>
          <a:p>
            <a:endParaRPr lang="en-US" b="0" i="0" dirty="0">
              <a:solidFill>
                <a:srgbClr val="223548"/>
              </a:solidFill>
              <a:effectLst/>
              <a:latin typeface="72Brand"/>
            </a:endParaRPr>
          </a:p>
          <a:p>
            <a:r>
              <a:rPr lang="en-US" dirty="0" err="1"/>
              <a:t>Karştı</a:t>
            </a:r>
            <a:r>
              <a:rPr lang="en-US" dirty="0"/>
              <a:t> </a:t>
            </a:r>
            <a:r>
              <a:rPr lang="en-US" dirty="0" err="1"/>
              <a:t>görüşler</a:t>
            </a:r>
            <a:r>
              <a:rPr lang="en-US" dirty="0"/>
              <a:t>: </a:t>
            </a:r>
            <a:r>
              <a:rPr lang="tr-TR" dirty="0"/>
              <a:t>bilinç eksikliği, özgünlükten yoksun olma, ruh gerekliliği </a:t>
            </a:r>
            <a:r>
              <a:rPr lang="en-US" dirty="0"/>
              <a:t>… </a:t>
            </a:r>
            <a:r>
              <a:rPr lang="en-US" dirty="0" err="1"/>
              <a:t>fakat</a:t>
            </a:r>
            <a:r>
              <a:rPr lang="en-US" dirty="0"/>
              <a:t> </a:t>
            </a:r>
            <a:r>
              <a:rPr lang="en-US" dirty="0" err="1"/>
              <a:t>bunların</a:t>
            </a:r>
            <a:r>
              <a:rPr lang="en-US" dirty="0"/>
              <a:t> da </a:t>
            </a:r>
            <a:r>
              <a:rPr lang="en-US" dirty="0" err="1"/>
              <a:t>taklit</a:t>
            </a:r>
            <a:r>
              <a:rPr lang="en-US" dirty="0"/>
              <a:t> </a:t>
            </a:r>
            <a:r>
              <a:rPr lang="en-US" dirty="0" err="1"/>
              <a:t>edilebileceğini</a:t>
            </a:r>
            <a:r>
              <a:rPr lang="en-US" dirty="0"/>
              <a:t> </a:t>
            </a:r>
            <a:r>
              <a:rPr lang="en-US" dirty="0" err="1"/>
              <a:t>söyler</a:t>
            </a:r>
            <a:r>
              <a:rPr lang="en-US" dirty="0"/>
              <a:t>.</a:t>
            </a:r>
            <a:endParaRPr lang="en-US" b="0" i="0" dirty="0">
              <a:solidFill>
                <a:srgbClr val="223548"/>
              </a:solidFill>
              <a:effectLst/>
              <a:latin typeface="72Brand"/>
            </a:endParaRPr>
          </a:p>
          <a:p>
            <a:endParaRPr lang="en-US" b="0" i="0" dirty="0">
              <a:solidFill>
                <a:srgbClr val="223548"/>
              </a:solidFill>
              <a:effectLst/>
              <a:latin typeface="72Brand"/>
            </a:endParaRPr>
          </a:p>
          <a:p>
            <a:r>
              <a:rPr lang="en-US" dirty="0"/>
              <a:t>Bu </a:t>
            </a:r>
            <a:r>
              <a:rPr lang="en-US" dirty="0" err="1"/>
              <a:t>çalışma</a:t>
            </a:r>
            <a:r>
              <a:rPr lang="en-US" dirty="0"/>
              <a:t> y</a:t>
            </a:r>
            <a:r>
              <a:rPr lang="tr-TR" dirty="0"/>
              <a:t>apay zekâ felsefesine ve bilgisayar bilimlerine yön veren kritik bir eserdir </a:t>
            </a:r>
            <a:endParaRPr lang="en-US" b="0"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şifrelerinin</a:t>
            </a:r>
            <a:r>
              <a:rPr lang="en-US" b="0" i="0" dirty="0">
                <a:solidFill>
                  <a:srgbClr val="223548"/>
                </a:solidFill>
                <a:effectLst/>
                <a:latin typeface="72Brand"/>
              </a:rPr>
              <a:t> </a:t>
            </a:r>
            <a:r>
              <a:rPr lang="en-US" b="0" i="0" dirty="0" err="1">
                <a:solidFill>
                  <a:srgbClr val="223548"/>
                </a:solidFill>
                <a:effectLst/>
                <a:latin typeface="72Brand"/>
              </a:rPr>
              <a:t>kırılmasında</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önemli</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rol</a:t>
            </a:r>
            <a:r>
              <a:rPr lang="en-US" b="0" i="0" dirty="0">
                <a:solidFill>
                  <a:srgbClr val="223548"/>
                </a:solidFill>
                <a:effectLst/>
                <a:latin typeface="72Brand"/>
              </a:rPr>
              <a:t> </a:t>
            </a:r>
            <a:r>
              <a:rPr lang="en-US" b="0" i="0" dirty="0" err="1">
                <a:solidFill>
                  <a:srgbClr val="223548"/>
                </a:solidFill>
                <a:effectLst/>
                <a:latin typeface="72Brand"/>
              </a:rPr>
              <a:t>oynadığı</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savaş</a:t>
            </a:r>
            <a:r>
              <a:rPr lang="en-US" b="0" i="0" dirty="0">
                <a:solidFill>
                  <a:srgbClr val="223548"/>
                </a:solidFill>
                <a:effectLst/>
                <a:latin typeface="72Brand"/>
              </a:rPr>
              <a:t> </a:t>
            </a:r>
            <a:r>
              <a:rPr lang="en-US" b="0" i="0" dirty="0" err="1">
                <a:solidFill>
                  <a:srgbClr val="223548"/>
                </a:solidFill>
                <a:effectLst/>
                <a:latin typeface="72Brand"/>
              </a:rPr>
              <a:t>kahramanı</a:t>
            </a:r>
            <a:r>
              <a:rPr lang="en-US" b="0" i="0" dirty="0">
                <a:solidFill>
                  <a:srgbClr val="223548"/>
                </a:solidFill>
                <a:effectLst/>
                <a:latin typeface="72Brand"/>
              </a:rPr>
              <a:t> </a:t>
            </a:r>
            <a:r>
              <a:rPr lang="en-US" b="0" i="0" dirty="0" err="1">
                <a:solidFill>
                  <a:srgbClr val="223548"/>
                </a:solidFill>
                <a:effectLst/>
                <a:latin typeface="72Brand"/>
              </a:rPr>
              <a:t>sayılmıştır</a:t>
            </a:r>
            <a:r>
              <a:rPr lang="en-US" b="0" i="0" dirty="0">
                <a:solidFill>
                  <a:srgbClr val="223548"/>
                </a:solidFill>
                <a:effectLst/>
                <a:latin typeface="72Brand"/>
              </a:rPr>
              <a:t>. </a:t>
            </a:r>
            <a:r>
              <a:rPr lang="en-US" b="0" i="0" dirty="0" err="1">
                <a:solidFill>
                  <a:srgbClr val="223548"/>
                </a:solidFill>
                <a:effectLst/>
                <a:latin typeface="72Brand"/>
              </a:rPr>
              <a:t>Ayrıca</a:t>
            </a:r>
            <a:r>
              <a:rPr lang="en-US" b="0" i="0" dirty="0">
                <a:solidFill>
                  <a:srgbClr val="223548"/>
                </a:solidFill>
                <a:effectLst/>
                <a:latin typeface="72Brand"/>
              </a:rPr>
              <a:t> Manchester </a:t>
            </a:r>
            <a:r>
              <a:rPr lang="en-US" b="0" i="0" dirty="0" err="1">
                <a:solidFill>
                  <a:srgbClr val="223548"/>
                </a:solidFill>
                <a:effectLst/>
                <a:latin typeface="72Brand"/>
              </a:rPr>
              <a:t>Üniversitesi'nde</a:t>
            </a:r>
            <a:r>
              <a:rPr lang="en-US" b="0" i="0" dirty="0">
                <a:solidFill>
                  <a:srgbClr val="223548"/>
                </a:solidFill>
                <a:effectLst/>
                <a:latin typeface="72Brand"/>
              </a:rPr>
              <a:t> </a:t>
            </a:r>
            <a:r>
              <a:rPr lang="en-US" b="0" i="0" dirty="0" err="1">
                <a:solidFill>
                  <a:srgbClr val="223548"/>
                </a:solidFill>
                <a:effectLst/>
                <a:latin typeface="72Brand"/>
              </a:rPr>
              <a:t>çalıştığı</a:t>
            </a:r>
            <a:r>
              <a:rPr lang="en-US" b="0" i="0" dirty="0">
                <a:solidFill>
                  <a:srgbClr val="223548"/>
                </a:solidFill>
                <a:effectLst/>
                <a:latin typeface="72Brand"/>
              </a:rPr>
              <a:t> </a:t>
            </a:r>
            <a:r>
              <a:rPr lang="en-US" b="0" i="0" dirty="0" err="1">
                <a:solidFill>
                  <a:srgbClr val="223548"/>
                </a:solidFill>
                <a:effectLst/>
                <a:latin typeface="72Brand"/>
              </a:rPr>
              <a:t>yıllarda</a:t>
            </a:r>
            <a:r>
              <a:rPr lang="en-US" b="0" i="0" dirty="0">
                <a:solidFill>
                  <a:srgbClr val="223548"/>
                </a:solidFill>
                <a:effectLst/>
                <a:latin typeface="72Brand"/>
              </a:rPr>
              <a:t>, Turing </a:t>
            </a:r>
            <a:r>
              <a:rPr lang="en-US" b="0" i="0" dirty="0" err="1">
                <a:solidFill>
                  <a:srgbClr val="223548"/>
                </a:solidFill>
                <a:effectLst/>
                <a:latin typeface="72Brand"/>
              </a:rPr>
              <a:t>makinesi</a:t>
            </a:r>
            <a:r>
              <a:rPr lang="en-US" b="0" i="0" dirty="0">
                <a:solidFill>
                  <a:srgbClr val="223548"/>
                </a:solidFill>
                <a:effectLst/>
                <a:latin typeface="72Brand"/>
              </a:rPr>
              <a:t> </a:t>
            </a:r>
            <a:r>
              <a:rPr lang="en-US" b="0" i="0" dirty="0" err="1">
                <a:solidFill>
                  <a:srgbClr val="223548"/>
                </a:solidFill>
                <a:effectLst/>
                <a:latin typeface="72Brand"/>
              </a:rPr>
              <a:t>denilen</a:t>
            </a:r>
            <a:r>
              <a:rPr lang="en-US" b="0" i="0" dirty="0">
                <a:solidFill>
                  <a:srgbClr val="223548"/>
                </a:solidFill>
                <a:effectLst/>
                <a:latin typeface="72Brand"/>
              </a:rPr>
              <a:t> </a:t>
            </a:r>
            <a:r>
              <a:rPr lang="en-US" b="0" i="0" dirty="0" err="1">
                <a:solidFill>
                  <a:srgbClr val="223548"/>
                </a:solidFill>
                <a:effectLst/>
                <a:latin typeface="72Brand"/>
              </a:rPr>
              <a:t>algoritma</a:t>
            </a:r>
            <a:r>
              <a:rPr lang="en-US" b="0" i="0" dirty="0">
                <a:solidFill>
                  <a:srgbClr val="223548"/>
                </a:solidFill>
                <a:effectLst/>
                <a:latin typeface="72Brand"/>
              </a:rPr>
              <a:t> </a:t>
            </a:r>
            <a:r>
              <a:rPr lang="en-US" b="0" i="0" dirty="0" err="1">
                <a:solidFill>
                  <a:srgbClr val="223548"/>
                </a:solidFill>
                <a:effectLst/>
                <a:latin typeface="72Brand"/>
              </a:rPr>
              <a:t>tanımı</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modern </a:t>
            </a:r>
            <a:r>
              <a:rPr lang="en-US" b="0" i="0" dirty="0" err="1">
                <a:solidFill>
                  <a:srgbClr val="223548"/>
                </a:solidFill>
                <a:effectLst/>
                <a:latin typeface="72Brand"/>
              </a:rPr>
              <a:t>bilgisayarların</a:t>
            </a:r>
            <a:r>
              <a:rPr lang="en-US" b="0" i="0" dirty="0">
                <a:solidFill>
                  <a:srgbClr val="223548"/>
                </a:solidFill>
                <a:effectLst/>
                <a:latin typeface="72Brand"/>
              </a:rPr>
              <a:t> </a:t>
            </a:r>
            <a:r>
              <a:rPr lang="en-US" b="0" i="0" dirty="0" err="1">
                <a:solidFill>
                  <a:srgbClr val="223548"/>
                </a:solidFill>
                <a:effectLst/>
                <a:latin typeface="72Brand"/>
              </a:rPr>
              <a:t>kavramsal</a:t>
            </a:r>
            <a:r>
              <a:rPr lang="en-US" b="0" i="0" dirty="0">
                <a:solidFill>
                  <a:srgbClr val="223548"/>
                </a:solidFill>
                <a:effectLst/>
                <a:latin typeface="72Brand"/>
              </a:rPr>
              <a:t> </a:t>
            </a:r>
            <a:r>
              <a:rPr lang="en-US" b="0" i="0" dirty="0" err="1">
                <a:solidFill>
                  <a:srgbClr val="223548"/>
                </a:solidFill>
                <a:effectLst/>
                <a:latin typeface="72Brand"/>
              </a:rPr>
              <a:t>temelini</a:t>
            </a:r>
            <a:r>
              <a:rPr lang="en-US" b="0" i="0" dirty="0">
                <a:solidFill>
                  <a:srgbClr val="223548"/>
                </a:solidFill>
                <a:effectLst/>
                <a:latin typeface="72Brand"/>
              </a:rPr>
              <a:t> </a:t>
            </a:r>
            <a:r>
              <a:rPr lang="en-US" b="0" i="0" dirty="0" err="1">
                <a:solidFill>
                  <a:srgbClr val="223548"/>
                </a:solidFill>
                <a:effectLst/>
                <a:latin typeface="72Brand"/>
              </a:rPr>
              <a:t>atmıştır</a:t>
            </a:r>
            <a:r>
              <a:rPr lang="en-US" b="0" i="0" dirty="0">
                <a:solidFill>
                  <a:srgbClr val="223548"/>
                </a:solidFill>
                <a:effectLst/>
                <a:latin typeface="72Brand"/>
              </a:rPr>
              <a:t>.</a:t>
            </a: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2/13/2025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2/13/2025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hyperlink" Target="https://github.com/ebicogl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254000" y="281751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pic>
        <p:nvPicPr>
          <p:cNvPr id="3074" name="Picture 2" descr="Image">
            <a:extLst>
              <a:ext uri="{FF2B5EF4-FFF2-40B4-BE49-F238E27FC236}">
                <a16:creationId xmlns:a16="http://schemas.microsoft.com/office/drawing/2014/main" id="{33439A1D-C13D-2343-2700-5E6CC7A774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473" b="18311"/>
          <a:stretch/>
        </p:blipFill>
        <p:spPr bwMode="auto">
          <a:xfrm>
            <a:off x="4752693" y="565174"/>
            <a:ext cx="2686613" cy="172524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3230966" y="960631"/>
            <a:ext cx="5638800" cy="569595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345336" y="581353"/>
            <a:ext cx="11501328" cy="5695293"/>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861847" y="909734"/>
            <a:ext cx="10216055" cy="5038531"/>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1419225" y="85725"/>
            <a:ext cx="9353550" cy="668655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767B62E-A9A0-E10A-8DA1-601CE332F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16" y="1135741"/>
            <a:ext cx="7410931" cy="74109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Jos</a:t>
            </a:r>
          </a:p>
        </p:txBody>
      </p:sp>
      <p:sp>
        <p:nvSpPr>
          <p:cNvPr id="5" name="Arrow: Right 4">
            <a:extLst>
              <a:ext uri="{FF2B5EF4-FFF2-40B4-BE49-F238E27FC236}">
                <a16:creationId xmlns:a16="http://schemas.microsoft.com/office/drawing/2014/main" id="{2D2F947F-A79A-C58B-005A-1E611153B2F7}"/>
              </a:ext>
            </a:extLst>
          </p:cNvPr>
          <p:cNvSpPr/>
          <p:nvPr/>
        </p:nvSpPr>
        <p:spPr>
          <a:xfrm rot="10800000">
            <a:off x="4590852" y="688157"/>
            <a:ext cx="2036191" cy="1310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38652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b="1" dirty="0">
                <a:solidFill>
                  <a:schemeClr val="tx1">
                    <a:lumMod val="95000"/>
                    <a:lumOff val="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25036</TotalTime>
  <Words>3243</Words>
  <Application>Microsoft Office PowerPoint</Application>
  <PresentationFormat>Widescreen</PresentationFormat>
  <Paragraphs>341</Paragraphs>
  <Slides>32</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72Brand</vt:lpstr>
      <vt:lpstr>-apple-system</vt:lpstr>
      <vt:lpstr>Arial</vt:lpstr>
      <vt:lpstr>Calibri</vt:lpstr>
      <vt:lpstr>Calibri Light</vt:lpstr>
      <vt:lpstr>Euclid Circular B</vt:lpstr>
      <vt:lpstr>InterVariable</vt:lpstr>
      <vt:lpstr>Lexend</vt:lpstr>
      <vt:lpstr>Poppins</vt:lpstr>
      <vt:lpstr>Roboto</vt:lpstr>
      <vt:lpstr>Times New Roman</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1142</cp:revision>
  <dcterms:created xsi:type="dcterms:W3CDTF">2022-02-27T10:42:11Z</dcterms:created>
  <dcterms:modified xsi:type="dcterms:W3CDTF">2025-02-13T06:13:13Z</dcterms:modified>
</cp:coreProperties>
</file>